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Lst>
  <p:sldSz cy="10058400" cx="7772400"/>
  <p:notesSz cx="6858000" cy="9144000"/>
  <p:embeddedFontLst>
    <p:embeddedFont>
      <p:font typeface="Halant"/>
      <p:regular r:id="rId14"/>
      <p:bold r:id="rId15"/>
    </p:embeddedFont>
    <p:embeddedFont>
      <p:font typeface="Inter SemiBold"/>
      <p:regular r:id="rId16"/>
      <p:bold r:id="rId17"/>
      <p:italic r:id="rId18"/>
      <p:boldItalic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SemiBold"/>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74B4D91-E173-4BEE-AF54-B2F6470FE010}">
  <a:tblStyle styleId="{174B4D91-E173-4BEE-AF54-B2F6470FE01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SemiBold-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SemiBold-boldItalic.fntdata"/><Relationship Id="rId30" Type="http://schemas.openxmlformats.org/officeDocument/2006/relationships/font" Target="fonts/PlusJakartaSansSemiBold-italic.fntdata"/><Relationship Id="rId11" Type="http://schemas.openxmlformats.org/officeDocument/2006/relationships/slide" Target="slides/slide3.xml"/><Relationship Id="rId33" Type="http://schemas.openxmlformats.org/officeDocument/2006/relationships/font" Target="fonts/PlusJakartaSansMedium-bold.fntdata"/><Relationship Id="rId10" Type="http://schemas.openxmlformats.org/officeDocument/2006/relationships/slide" Target="slides/slide2.xml"/><Relationship Id="rId32" Type="http://schemas.openxmlformats.org/officeDocument/2006/relationships/font" Target="fonts/PlusJakartaSansMedium-regular.fntdata"/><Relationship Id="rId13" Type="http://schemas.openxmlformats.org/officeDocument/2006/relationships/slide" Target="slides/slide5.xml"/><Relationship Id="rId35" Type="http://schemas.openxmlformats.org/officeDocument/2006/relationships/font" Target="fonts/PlusJakartaSansMedium-boldItalic.fntdata"/><Relationship Id="rId12" Type="http://schemas.openxmlformats.org/officeDocument/2006/relationships/slide" Target="slides/slide4.xml"/><Relationship Id="rId34" Type="http://schemas.openxmlformats.org/officeDocument/2006/relationships/font" Target="fonts/PlusJakartaSansMedium-italic.fntdata"/><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SemiBold-bold.fntdata"/><Relationship Id="rId16" Type="http://schemas.openxmlformats.org/officeDocument/2006/relationships/font" Target="fonts/InterSemiBold-regular.fntdata"/><Relationship Id="rId19" Type="http://schemas.openxmlformats.org/officeDocument/2006/relationships/font" Target="fonts/InterSemiBold-boldItalic.fntdata"/><Relationship Id="rId18" Type="http://schemas.openxmlformats.org/officeDocument/2006/relationships/font" Target="fonts/InterSemi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1afe736084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1afe736084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0709ef071e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0709ef071e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31afe736084_0_30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31afe736084_0_3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31afe736084_0_1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31afe736084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1afe736084_0_35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1afe736084_0_3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www.youtube.com/watch?v=P2tTIPFqDIw"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Marco Polo</a:t>
            </a:r>
            <a:endParaRPr sz="1500">
              <a:solidFill>
                <a:srgbClr val="000000"/>
              </a:solidFill>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9" name="Google Shape;149;p37"/>
          <p:cNvSpPr txBox="1"/>
          <p:nvPr/>
        </p:nvSpPr>
        <p:spPr>
          <a:xfrm>
            <a:off x="822950" y="18725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What was exchanged along the Silk Roads?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What was the significance of Marco Polo’s book about his travels?</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Watch the video.</a:t>
            </a:r>
            <a:endParaRPr sz="1200">
              <a:solidFill>
                <a:srgbClr val="231F20"/>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Polo’s father and uncle’s travels on the Silk Road impact him?</a:t>
            </a:r>
            <a:endParaRPr sz="1200">
              <a:solidFill>
                <a:schemeClr val="dk1"/>
              </a:solidFill>
              <a:latin typeface="Inter"/>
              <a:ea typeface="Inter"/>
              <a:cs typeface="Inter"/>
              <a:sym typeface="Inter"/>
            </a:endParaRPr>
          </a:p>
          <a:p>
            <a:pPr indent="0" lvl="0" marL="0" rtl="0" algn="l">
              <a:spcBef>
                <a:spcPts val="500"/>
              </a:spcBef>
              <a:spcAft>
                <a:spcPts val="0"/>
              </a:spcAft>
              <a:buNone/>
            </a:pPr>
            <a:r>
              <a:t/>
            </a:r>
            <a:endParaRPr sz="1200">
              <a:solidFill>
                <a:schemeClr val="dk1"/>
              </a:solidFill>
              <a:latin typeface="Inter"/>
              <a:ea typeface="Inter"/>
              <a:cs typeface="Inter"/>
              <a:sym typeface="Inter"/>
            </a:endParaRPr>
          </a:p>
          <a:p>
            <a:pPr indent="0" lvl="0" marL="0" rtl="0" algn="l">
              <a:spcBef>
                <a:spcPts val="500"/>
              </a:spcBef>
              <a:spcAft>
                <a:spcPts val="0"/>
              </a:spcAft>
              <a:buNone/>
            </a:pPr>
            <a:r>
              <a:t/>
            </a:r>
            <a:endParaRPr sz="1200">
              <a:solidFill>
                <a:schemeClr val="dk1"/>
              </a:solidFill>
              <a:latin typeface="Inter"/>
              <a:ea typeface="Inter"/>
              <a:cs typeface="Inter"/>
              <a:sym typeface="Inter"/>
            </a:endParaRPr>
          </a:p>
          <a:p>
            <a:pPr indent="-304800" lvl="1" marL="914400" rtl="0" algn="l">
              <a:spcBef>
                <a:spcPts val="5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happened along Polo’s first expedition?</a:t>
            </a:r>
            <a:endParaRPr sz="1200">
              <a:solidFill>
                <a:schemeClr val="dk1"/>
              </a:solidFill>
              <a:latin typeface="Inter"/>
              <a:ea typeface="Inter"/>
              <a:cs typeface="Inter"/>
              <a:sym typeface="Inter"/>
            </a:endParaRPr>
          </a:p>
          <a:p>
            <a:pPr indent="0" lvl="0" marL="228600" rtl="0" algn="l">
              <a:spcBef>
                <a:spcPts val="500"/>
              </a:spcBef>
              <a:spcAft>
                <a:spcPts val="0"/>
              </a:spcAft>
              <a:buNone/>
            </a:pPr>
            <a:r>
              <a:t/>
            </a:r>
            <a:endParaRPr sz="1200">
              <a:solidFill>
                <a:schemeClr val="dk1"/>
              </a:solidFill>
              <a:latin typeface="Inter"/>
              <a:ea typeface="Inter"/>
              <a:cs typeface="Inter"/>
              <a:sym typeface="Inter"/>
            </a:endParaRPr>
          </a:p>
          <a:p>
            <a:pPr indent="0" lvl="0" marL="228600" rtl="0" algn="l">
              <a:spcBef>
                <a:spcPts val="500"/>
              </a:spcBef>
              <a:spcAft>
                <a:spcPts val="0"/>
              </a:spcAft>
              <a:buNone/>
            </a:pPr>
            <a:r>
              <a:t/>
            </a:r>
            <a:endParaRPr sz="1200">
              <a:solidFill>
                <a:schemeClr val="dk1"/>
              </a:solidFill>
              <a:latin typeface="Inter"/>
              <a:ea typeface="Inter"/>
              <a:cs typeface="Inter"/>
              <a:sym typeface="Inter"/>
            </a:endParaRPr>
          </a:p>
          <a:p>
            <a:pPr indent="-304800" lvl="1" marL="914400" rtl="0" algn="l">
              <a:spcBef>
                <a:spcPts val="50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were so many Europeans mesmerized by Polo’s travels?</a:t>
            </a:r>
            <a:endParaRPr sz="1200">
              <a:solidFill>
                <a:srgbClr val="231F20"/>
              </a:solidFill>
              <a:latin typeface="Inter"/>
              <a:ea typeface="Inter"/>
              <a:cs typeface="Inter"/>
              <a:sym typeface="Inter"/>
            </a:endParaRPr>
          </a:p>
          <a:p>
            <a:pPr indent="0" lvl="0" marL="457200" rtl="0" algn="l">
              <a:spcBef>
                <a:spcPts val="50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Marco Polo earn the trust of Kublai Khan?</a:t>
            </a:r>
            <a:endParaRPr b="1" sz="1200" u="sng">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Marco Polo on The Fashion of the Great Khan’s Table at His High Feasts</a:t>
            </a:r>
            <a:endParaRPr sz="2500">
              <a:solidFill>
                <a:schemeClr val="dk1"/>
              </a:solidFill>
              <a:latin typeface="Plus Jakarta Sans Medium"/>
              <a:ea typeface="Plus Jakarta Sans Medium"/>
              <a:cs typeface="Plus Jakarta Sans Medium"/>
              <a:sym typeface="Plus Jakarta Sans Medium"/>
            </a:endParaRPr>
          </a:p>
        </p:txBody>
      </p:sp>
      <p:pic>
        <p:nvPicPr>
          <p:cNvPr id="155" name="Google Shape;155;p38"/>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56" name="Google Shape;156;p38"/>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Perspective</a:t>
            </a:r>
            <a:endParaRPr sz="1300">
              <a:latin typeface="Inter"/>
              <a:ea typeface="Inter"/>
              <a:cs typeface="Inter"/>
              <a:sym typeface="Inter"/>
            </a:endParaRPr>
          </a:p>
        </p:txBody>
      </p:sp>
      <p:graphicFrame>
        <p:nvGraphicFramePr>
          <p:cNvPr id="157" name="Google Shape;157;p38"/>
          <p:cNvGraphicFramePr/>
          <p:nvPr/>
        </p:nvGraphicFramePr>
        <p:xfrm>
          <a:off x="760433" y="2004690"/>
          <a:ext cx="3000000" cy="3000000"/>
        </p:xfrm>
        <a:graphic>
          <a:graphicData uri="http://schemas.openxmlformats.org/drawingml/2006/table">
            <a:tbl>
              <a:tblPr>
                <a:noFill/>
                <a:tableStyleId>{174B4D91-E173-4BEE-AF54-B2F6470FE010}</a:tableStyleId>
              </a:tblPr>
              <a:tblGrid>
                <a:gridCol w="6251525"/>
              </a:tblGrid>
              <a:tr h="264225">
                <a:tc>
                  <a:txBody>
                    <a:bodyPr/>
                    <a:lstStyle/>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Source: Marco Polo </a:t>
                      </a:r>
                      <a:r>
                        <a:rPr i="1" lang="en" sz="1300">
                          <a:solidFill>
                            <a:srgbClr val="000000"/>
                          </a:solidFill>
                          <a:latin typeface="Halant"/>
                          <a:ea typeface="Halant"/>
                          <a:cs typeface="Halant"/>
                          <a:sym typeface="Halant"/>
                        </a:rPr>
                        <a:t>The </a:t>
                      </a:r>
                      <a:r>
                        <a:rPr i="1" lang="en" sz="1300">
                          <a:latin typeface="Halant"/>
                          <a:ea typeface="Halant"/>
                          <a:cs typeface="Halant"/>
                          <a:sym typeface="Halant"/>
                        </a:rPr>
                        <a:t>Book of Ser Marco Polo: The Venetian Concerning Kingdoms and Marvels of the East</a:t>
                      </a:r>
                      <a:r>
                        <a:rPr lang="en" sz="1300">
                          <a:solidFill>
                            <a:srgbClr val="000000"/>
                          </a:solidFill>
                          <a:latin typeface="Halant"/>
                          <a:ea typeface="Halant"/>
                          <a:cs typeface="Halant"/>
                          <a:sym typeface="Halant"/>
                        </a:rPr>
                        <a:t>, Vol. 1 and 2. 1299</a:t>
                      </a:r>
                      <a:r>
                        <a:rPr lang="en" sz="1300">
                          <a:latin typeface="Halant"/>
                          <a:ea typeface="Halant"/>
                          <a:cs typeface="Halant"/>
                          <a:sym typeface="Halant"/>
                        </a:rPr>
                        <a:t> </a:t>
                      </a:r>
                      <a:r>
                        <a:rPr lang="en" sz="1300">
                          <a:solidFill>
                            <a:srgbClr val="000000"/>
                          </a:solidFill>
                          <a:latin typeface="Halant"/>
                          <a:ea typeface="Halant"/>
                          <a:cs typeface="Halant"/>
                          <a:sym typeface="Halant"/>
                        </a:rPr>
                        <a:t>C.E. </a:t>
                      </a:r>
                      <a:endParaRPr sz="1300">
                        <a:solidFill>
                          <a:srgbClr val="000000"/>
                        </a:solidFill>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rPr lang="en" sz="1300">
                          <a:solidFill>
                            <a:srgbClr val="000000"/>
                          </a:solidFill>
                          <a:latin typeface="Halant"/>
                          <a:ea typeface="Halant"/>
                          <a:cs typeface="Halant"/>
                          <a:sym typeface="Halant"/>
                        </a:rPr>
                        <a:t>Translated by Henry Yule, 1903. </a:t>
                      </a:r>
                      <a:r>
                        <a:rPr lang="en" sz="1300">
                          <a:latin typeface="Halant"/>
                          <a:ea typeface="Halant"/>
                          <a:cs typeface="Halant"/>
                          <a:sym typeface="Halant"/>
                        </a:rPr>
                        <a:t>Asia for Educators</a:t>
                      </a:r>
                      <a:r>
                        <a:rPr lang="en" sz="1300">
                          <a:solidFill>
                            <a:srgbClr val="000000"/>
                          </a:solidFill>
                          <a:latin typeface="Halant"/>
                          <a:ea typeface="Halant"/>
                          <a:cs typeface="Halant"/>
                          <a:sym typeface="Halant"/>
                        </a:rPr>
                        <a:t>.</a:t>
                      </a:r>
                      <a:endParaRPr sz="1300">
                        <a:solidFill>
                          <a:srgbClr val="000000"/>
                        </a:solidFill>
                        <a:latin typeface="Halant"/>
                        <a:ea typeface="Halant"/>
                        <a:cs typeface="Halant"/>
                        <a:sym typeface="Halant"/>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595050">
                <a:tc>
                  <a:txBody>
                    <a:bodyPr/>
                    <a:lstStyle/>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Whenever the Great Khan sits at the table on any great court occasion, his table is elevated a good deal above the others, and he sits at the north end of the hall, looking towards the south, with his chief wife beside him on the left. On his right but lower sit his sons and his nephews, and other kinsmen of the Blood Imperial, with their heads on a level with the emperor's feet. The other barons sit at other tables lower still. The women--all the wives of the Lord's sons, and of his nephews and other kinsmen--sit at the lower table to his right; and below them again are the ladies of the other barons and knights, each in the place assigned by the Lord's orders. The tables are so disposed that the emperor can see all of them from end to end. Most of the soldiers and their officers sit at their meal in the hall on the carpets. Outside the hall are more than 40,000 people; for there is always a great crowd of folk bringing presents to the Lord, or coming from foreign countries with curiosities.</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t/>
                      </a:r>
                      <a:endParaRPr sz="13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300">
                          <a:latin typeface="Inter"/>
                          <a:ea typeface="Inter"/>
                          <a:cs typeface="Inter"/>
                          <a:sym typeface="Inter"/>
                        </a:rPr>
                        <a:t>In a part of the hall near where the Great Khan holds his table, there is set a large and very beautiful piece of workmanship in the form of a square buffet, about three paces each way, exquisitely wrought with figures of animals, finely carved and gilt. The middle is hollow, and in it stands a great dish of pure gold. At each corner is one of smaller size and from the former the wine or beverage flavored with fine and costly spices is poured into the latter. On the buffet are placed all the Lord's drinking vessels, among which are certain pitchers of the finest gold, which are big enough to hold drink for eight or ten persons. And one of these is put between every two persons, besides a couple of golden cups with handles, so that every man helps himself from the pitcher that stands between him and his neighbor. Ladies are supplied in the same way. The value of these pitchers and cups is something immense. In fact, the Great Khan has such a quantity of this kind of plate, and of gold and silver in other shapes, as no one ever before saw or heard tell of, or could believe.</a:t>
                      </a:r>
                      <a:endParaRPr sz="13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1" name="Shape 161"/>
        <p:cNvGrpSpPr/>
        <p:nvPr/>
      </p:nvGrpSpPr>
      <p:grpSpPr>
        <a:xfrm>
          <a:off x="0" y="0"/>
          <a:ext cx="0" cy="0"/>
          <a:chOff x="0" y="0"/>
          <a:chExt cx="0" cy="0"/>
        </a:xfrm>
      </p:grpSpPr>
      <p:sp>
        <p:nvSpPr>
          <p:cNvPr id="162" name="Google Shape;162;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63" name="Google Shape;163;p39"/>
          <p:cNvGraphicFramePr/>
          <p:nvPr/>
        </p:nvGraphicFramePr>
        <p:xfrm>
          <a:off x="328467" y="913602"/>
          <a:ext cx="3000000" cy="3000000"/>
        </p:xfrm>
        <a:graphic>
          <a:graphicData uri="http://schemas.openxmlformats.org/drawingml/2006/table">
            <a:tbl>
              <a:tblPr>
                <a:noFill/>
                <a:tableStyleId>{174B4D91-E173-4BEE-AF54-B2F6470FE010}</a:tableStyleId>
              </a:tblPr>
              <a:tblGrid>
                <a:gridCol w="2086800"/>
                <a:gridCol w="2563125"/>
                <a:gridCol w="2324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64" name="Google Shape;164;p39"/>
          <p:cNvGraphicFramePr/>
          <p:nvPr/>
        </p:nvGraphicFramePr>
        <p:xfrm>
          <a:off x="485491" y="4938267"/>
          <a:ext cx="3000000" cy="3000000"/>
        </p:xfrm>
        <a:graphic>
          <a:graphicData uri="http://schemas.openxmlformats.org/drawingml/2006/table">
            <a:tbl>
              <a:tblPr>
                <a:noFill/>
                <a:tableStyleId>{174B4D91-E173-4BEE-AF54-B2F6470FE010}</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65" name="Google Shape;165;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6" name="Google Shape;16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1" name="Shape 171"/>
        <p:cNvGrpSpPr/>
        <p:nvPr/>
      </p:nvGrpSpPr>
      <p:grpSpPr>
        <a:xfrm>
          <a:off x="0" y="0"/>
          <a:ext cx="0" cy="0"/>
          <a:chOff x="0" y="0"/>
          <a:chExt cx="0" cy="0"/>
        </a:xfrm>
      </p:grpSpPr>
      <p:pic>
        <p:nvPicPr>
          <p:cNvPr id="172" name="Google Shape;172;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4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Marco Polo (Exemplar)</a:t>
            </a:r>
            <a:endParaRPr sz="1500">
              <a:solidFill>
                <a:srgbClr val="000000"/>
              </a:solidFill>
              <a:latin typeface="Plus Jakarta Sans Medium"/>
              <a:ea typeface="Plus Jakarta Sans Medium"/>
              <a:cs typeface="Plus Jakarta Sans Medium"/>
              <a:sym typeface="Plus Jakarta Sans Medium"/>
            </a:endParaRPr>
          </a:p>
        </p:txBody>
      </p:sp>
      <p:pic>
        <p:nvPicPr>
          <p:cNvPr id="174" name="Google Shape;174;p4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75" name="Google Shape;17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77" name="Google Shape;177;p40"/>
          <p:cNvSpPr txBox="1"/>
          <p:nvPr/>
        </p:nvSpPr>
        <p:spPr>
          <a:xfrm>
            <a:off x="822950" y="1872550"/>
            <a:ext cx="66678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What was exchanged along the Silk Roads?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rPr b="1" lang="en" sz="1200">
                <a:solidFill>
                  <a:schemeClr val="accent1"/>
                </a:solidFill>
                <a:latin typeface="Inter"/>
                <a:ea typeface="Inter"/>
                <a:cs typeface="Inter"/>
                <a:sym typeface="Inter"/>
              </a:rPr>
              <a:t>Goods such as precious stones, expensive textiles, and spices were traded along the Silk Roads. The route also facilitated the exchange of cultures, ideas, and technologies, strengthening ties between regions like Baghdad and Samarkand.</a:t>
            </a:r>
            <a:endParaRPr b="1" sz="1200">
              <a:solidFill>
                <a:schemeClr val="accent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What was the significance of Marco Polo’s book about his travels?</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Marco Polo’s book, written in 1295, introduced Europeans to the wealth and prosperity of China, much of which was initially met with skepticism. The book later inspired explorers like Christopher Columbus to pursue similar journeys of discovery.</a:t>
            </a:r>
            <a:endParaRPr b="1" sz="1200">
              <a:solidFill>
                <a:schemeClr val="accent1"/>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Watch the </a:t>
            </a:r>
            <a:r>
              <a:rPr lang="en" sz="1200" u="sng">
                <a:solidFill>
                  <a:schemeClr val="hlink"/>
                </a:solidFill>
                <a:latin typeface="Inter"/>
                <a:ea typeface="Inter"/>
                <a:cs typeface="Inter"/>
                <a:sym typeface="Inter"/>
                <a:hlinkClick r:id="rId5"/>
              </a:rPr>
              <a:t>video</a:t>
            </a:r>
            <a:r>
              <a:rPr lang="en" sz="1200">
                <a:solidFill>
                  <a:srgbClr val="231F20"/>
                </a:solidFill>
                <a:latin typeface="Inter"/>
                <a:ea typeface="Inter"/>
                <a:cs typeface="Inter"/>
                <a:sym typeface="Inter"/>
              </a:rPr>
              <a:t>.</a:t>
            </a:r>
            <a:endParaRPr sz="1200">
              <a:solidFill>
                <a:srgbClr val="231F20"/>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How did Polo’s father and uncle’s travels on the Silk Road impact him?</a:t>
            </a:r>
            <a:endParaRPr sz="1200">
              <a:solidFill>
                <a:schemeClr val="dk1"/>
              </a:solidFill>
              <a:latin typeface="Inter"/>
              <a:ea typeface="Inter"/>
              <a:cs typeface="Inter"/>
              <a:sym typeface="Inter"/>
            </a:endParaRPr>
          </a:p>
          <a:p>
            <a:pPr indent="0" lvl="0" marL="914400" rtl="0" algn="l">
              <a:spcBef>
                <a:spcPts val="0"/>
              </a:spcBef>
              <a:spcAft>
                <a:spcPts val="0"/>
              </a:spcAft>
              <a:buNone/>
            </a:pPr>
            <a:r>
              <a:rPr b="1" lang="en" sz="1200">
                <a:solidFill>
                  <a:srgbClr val="E95C3D"/>
                </a:solidFill>
                <a:latin typeface="Inter"/>
                <a:ea typeface="Inter"/>
                <a:cs typeface="Inter"/>
                <a:sym typeface="Inter"/>
              </a:rPr>
              <a:t>When Marco Polo was young, his father and uncle traveled for 10 years. When they returned they told him remarkable stories that filled his imagination.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What happened along Polo’s first expedition?</a:t>
            </a:r>
            <a:endParaRPr sz="1200">
              <a:solidFill>
                <a:schemeClr val="dk1"/>
              </a:solidFill>
              <a:latin typeface="Inter"/>
              <a:ea typeface="Inter"/>
              <a:cs typeface="Inter"/>
              <a:sym typeface="Inter"/>
            </a:endParaRPr>
          </a:p>
          <a:p>
            <a:pPr indent="0" lvl="0" marL="914400" rtl="0" algn="l">
              <a:spcBef>
                <a:spcPts val="0"/>
              </a:spcBef>
              <a:spcAft>
                <a:spcPts val="0"/>
              </a:spcAft>
              <a:buNone/>
            </a:pPr>
            <a:r>
              <a:rPr b="1" lang="en" sz="1200">
                <a:solidFill>
                  <a:srgbClr val="E95C3D"/>
                </a:solidFill>
                <a:latin typeface="Inter"/>
                <a:ea typeface="Inter"/>
                <a:cs typeface="Inter"/>
                <a:sym typeface="Inter"/>
              </a:rPr>
              <a:t>When he was 17, he traveled for three years. He lived among the Mongols and met the Great Khan. He learned about many communication innovations and several languages.</a:t>
            </a:r>
            <a:endParaRPr sz="1200">
              <a:solidFill>
                <a:schemeClr val="dk1"/>
              </a:solidFill>
              <a:latin typeface="Inter"/>
              <a:ea typeface="Inter"/>
              <a:cs typeface="Inter"/>
              <a:sym typeface="Inter"/>
            </a:endParaRPr>
          </a:p>
          <a:p>
            <a:pPr indent="0" lvl="0" marL="228600" rtl="0" algn="l">
              <a:spcBef>
                <a:spcPts val="0"/>
              </a:spcBef>
              <a:spcAft>
                <a:spcPts val="0"/>
              </a:spcAft>
              <a:buNone/>
            </a:pPr>
            <a:r>
              <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were so many Europeans mesmerized by Polo’s travels?</a:t>
            </a:r>
            <a:endParaRPr sz="1200">
              <a:solidFill>
                <a:srgbClr val="231F20"/>
              </a:solidFill>
              <a:latin typeface="Inter"/>
              <a:ea typeface="Inter"/>
              <a:cs typeface="Inter"/>
              <a:sym typeface="Inter"/>
            </a:endParaRPr>
          </a:p>
          <a:p>
            <a:pPr indent="0" lvl="0" marL="914400" rtl="0" algn="l">
              <a:spcBef>
                <a:spcPts val="0"/>
              </a:spcBef>
              <a:spcAft>
                <a:spcPts val="0"/>
              </a:spcAft>
              <a:buNone/>
            </a:pPr>
            <a:r>
              <a:rPr b="1" lang="en" sz="1200">
                <a:solidFill>
                  <a:srgbClr val="E95C3D"/>
                </a:solidFill>
                <a:latin typeface="Inter"/>
                <a:ea typeface="Inter"/>
                <a:cs typeface="Inter"/>
                <a:sym typeface="Inter"/>
              </a:rPr>
              <a:t>The descriptions of the far-off regions seemed fantastical as life was very different from what they experienced in Europe.</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Marco Polo earn the trust of Kublai Khan?</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Marco Polo impressed Kublai Khan by speaking four Asian languages and adapting culturally.</a:t>
            </a:r>
            <a:endParaRPr b="1" sz="1200">
              <a:solidFill>
                <a:schemeClr val="accent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1" name="Shape 181"/>
        <p:cNvGrpSpPr/>
        <p:nvPr/>
      </p:nvGrpSpPr>
      <p:grpSpPr>
        <a:xfrm>
          <a:off x="0" y="0"/>
          <a:ext cx="0" cy="0"/>
          <a:chOff x="0" y="0"/>
          <a:chExt cx="0" cy="0"/>
        </a:xfrm>
      </p:grpSpPr>
      <p:sp>
        <p:nvSpPr>
          <p:cNvPr id="182" name="Google Shape;182;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(Exemplar)</a:t>
            </a:r>
            <a:endParaRPr sz="1500"/>
          </a:p>
        </p:txBody>
      </p:sp>
      <p:graphicFrame>
        <p:nvGraphicFramePr>
          <p:cNvPr id="183" name="Google Shape;183;p41"/>
          <p:cNvGraphicFramePr/>
          <p:nvPr/>
        </p:nvGraphicFramePr>
        <p:xfrm>
          <a:off x="328467" y="913602"/>
          <a:ext cx="3000000" cy="3000000"/>
        </p:xfrm>
        <a:graphic>
          <a:graphicData uri="http://schemas.openxmlformats.org/drawingml/2006/table">
            <a:tbl>
              <a:tblPr>
                <a:noFill/>
                <a:tableStyleId>{174B4D91-E173-4BEE-AF54-B2F6470FE010}</a:tableStyleId>
              </a:tblPr>
              <a:tblGrid>
                <a:gridCol w="2086800"/>
                <a:gridCol w="2563125"/>
                <a:gridCol w="2324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European readers who would be interested in Marco Polo’s travels and/or trade.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000">
                          <a:solidFill>
                            <a:srgbClr val="E95C3D"/>
                          </a:solidFill>
                          <a:latin typeface="Inter"/>
                          <a:ea typeface="Inter"/>
                          <a:cs typeface="Inter"/>
                          <a:sym typeface="Inter"/>
                        </a:rPr>
                        <a:t>The voices of the people that Polo observed and interacted with during his travels.</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a:t>
                      </a:r>
                      <a:r>
                        <a:rPr b="1" lang="en" sz="1000">
                          <a:solidFill>
                            <a:srgbClr val="E95C3D"/>
                          </a:solidFill>
                          <a:latin typeface="Inter"/>
                          <a:ea typeface="Inter"/>
                          <a:cs typeface="Inter"/>
                          <a:sym typeface="Inter"/>
                        </a:rPr>
                        <a:t>n 1299 by Marco Polo, a Venetian merchant who traveled along the Silk Roads.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SIlk roads became increasingly safe and prosperous due to the Pax Mongolica- essentially, the Mongols united most of the Silk Roads and protected them, encouraging trade.</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amaze European audiences about the wealth, power, and sophistication of the Mongol Empire.</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detailed descriptions of the Khan’s eating arrangements, and the extravagance and opulence of the Mongol court. For example, “The value of these pitchers and cups is something immense...” </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approaching his writing with a European perspective. When he describes the feast of the Khan, he refers to his warriors as “knights”, denoting his experience with the social system in Europe. He also is a merchant and in both sources he pays particular attention to the goods that are traded and foreign influences.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Those who lived in Europe were more accustomed to fragmented states, such as the city-states in Italy, or the feudal system in other parts of Western Europe. This would impact how they saw other cultures that were more unified, especially the Mongols.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It provides a detailed description of the Mongol court, offering insight into the wealth and political hierarchy of the Yuan Dynasty.</a:t>
                      </a:r>
                      <a:endParaRPr b="1" sz="1000">
                        <a:solidFill>
                          <a:srgbClr val="E95C3D"/>
                        </a:solidFill>
                        <a:latin typeface="Inter"/>
                        <a:ea typeface="Inter"/>
                        <a:cs typeface="Inter"/>
                        <a:sym typeface="Inter"/>
                      </a:endParaRPr>
                    </a:p>
                    <a:p>
                      <a:pPr indent="-292100" lvl="0" marL="457200" rtl="0" algn="l">
                        <a:spcBef>
                          <a:spcPts val="0"/>
                        </a:spcBef>
                        <a:spcAft>
                          <a:spcPts val="0"/>
                        </a:spcAft>
                        <a:buClr>
                          <a:srgbClr val="E95C3D"/>
                        </a:buClr>
                        <a:buSzPts val="1000"/>
                        <a:buFont typeface="Inter"/>
                        <a:buChar char="●"/>
                      </a:pPr>
                      <a:r>
                        <a:rPr b="1" lang="en" sz="1000">
                          <a:solidFill>
                            <a:srgbClr val="E95C3D"/>
                          </a:solidFill>
                          <a:latin typeface="Inter"/>
                          <a:ea typeface="Inter"/>
                          <a:cs typeface="Inter"/>
                          <a:sym typeface="Inter"/>
                        </a:rPr>
                        <a:t>It reflects the interconnectedness of Europe and Asia during the 13th century through trade and exploration.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In fact, the Great Khan has such a quantity of this kind of plate, and of gold and silver in other shapes, as no one ever before saw or heard tell of, or could believe.” This quote highlights the extraordinary wealth of the Mongol court, which would have astonished European audiences and underscored the economic and cultural significance of the Mongol Empire during Marco Polo’s time.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84" name="Google Shape;184;p41"/>
          <p:cNvGraphicFramePr/>
          <p:nvPr/>
        </p:nvGraphicFramePr>
        <p:xfrm>
          <a:off x="485491" y="4938267"/>
          <a:ext cx="3000000" cy="3000000"/>
        </p:xfrm>
        <a:graphic>
          <a:graphicData uri="http://schemas.openxmlformats.org/drawingml/2006/table">
            <a:tbl>
              <a:tblPr>
                <a:noFill/>
                <a:tableStyleId>{174B4D91-E173-4BEE-AF54-B2F6470FE010}</a:tableStyleId>
              </a:tblPr>
              <a:tblGrid>
                <a:gridCol w="1839725"/>
              </a:tblGrid>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Kinsmen</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Blood Imperial</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ctr">
                        <a:spcBef>
                          <a:spcPts val="0"/>
                        </a:spcBef>
                        <a:spcAft>
                          <a:spcPts val="0"/>
                        </a:spcAft>
                        <a:buNone/>
                      </a:pPr>
                      <a:r>
                        <a:rPr b="1" lang="en" sz="1000">
                          <a:solidFill>
                            <a:srgbClr val="E95C3D"/>
                          </a:solidFill>
                          <a:latin typeface="Inter"/>
                          <a:ea typeface="Inter"/>
                          <a:cs typeface="Inter"/>
                          <a:sym typeface="Inter"/>
                        </a:rPr>
                        <a:t>Gilt</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85" name="Google Shape;185;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6" name="Google Shape;186;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7" name="Google Shape;187;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